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Barlow" pitchFamily="2" charset="77"/>
      <p:regular r:id="rId22"/>
      <p:bold r:id="rId23"/>
      <p:italic r:id="rId24"/>
      <p:boldItalic r:id="rId25"/>
    </p:embeddedFont>
    <p:embeddedFont>
      <p:font typeface="Bebas Neue" panose="020B0606020202050201" pitchFamily="34" charset="77"/>
      <p:regular r:id="rId26"/>
    </p:embeddedFont>
    <p:embeddedFont>
      <p:font typeface="Syncopate" panose="02000505000000020003" pitchFamily="2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5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8708a76f91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8708a76f91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Approximately 48% of positive to negative tweets rate in both countries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8708a76f9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8708a76f9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8708a76f91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8708a76f91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8708a76f9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8708a76f9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Approximately 48% of positive to negative tweets rate in both countries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8708a76f9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8708a76f9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8708a76f9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8708a76f9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8708a76f9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8708a76f9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873d55359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873d55359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873d55359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873d55359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2ec61ca62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2ec61ca62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4323086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f4323086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8708a76f91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8708a76f91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8708a76f9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8708a76f9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8708a76f9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8708a76f9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8708a76f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8708a76f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8708a76f9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8708a76f9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873d5535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873d5535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8708a76f91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8708a76f91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891750"/>
            <a:ext cx="4636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2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849261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title"/>
          </p:nvPr>
        </p:nvSpPr>
        <p:spPr>
          <a:xfrm>
            <a:off x="715100" y="2136950"/>
            <a:ext cx="40155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989850"/>
            <a:ext cx="178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715100" y="3806392"/>
            <a:ext cx="40155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title"/>
          </p:nvPr>
        </p:nvSpPr>
        <p:spPr>
          <a:xfrm>
            <a:off x="2564250" y="1497225"/>
            <a:ext cx="4015500" cy="7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title" idx="2" hasCustomPrompt="1"/>
          </p:nvPr>
        </p:nvSpPr>
        <p:spPr>
          <a:xfrm>
            <a:off x="3632100" y="535000"/>
            <a:ext cx="1879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0" name="Google Shape;60;p12"/>
          <p:cNvSpPr txBox="1">
            <a:spLocks noGrp="1"/>
          </p:cNvSpPr>
          <p:nvPr>
            <p:ph type="subTitle" idx="1"/>
          </p:nvPr>
        </p:nvSpPr>
        <p:spPr>
          <a:xfrm>
            <a:off x="2564250" y="2261450"/>
            <a:ext cx="40155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2290025" y="3259930"/>
            <a:ext cx="45639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458150" y="1389300"/>
            <a:ext cx="6227700" cy="174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4241700" y="1160125"/>
            <a:ext cx="4187100" cy="344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4241700" y="535000"/>
            <a:ext cx="4187100" cy="5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15100" y="2562775"/>
            <a:ext cx="2856000" cy="1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715100" y="1529538"/>
            <a:ext cx="2856000" cy="10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719829" y="2857919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ubTitle" idx="1"/>
          </p:nvPr>
        </p:nvSpPr>
        <p:spPr>
          <a:xfrm>
            <a:off x="719829" y="39856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title" idx="2"/>
          </p:nvPr>
        </p:nvSpPr>
        <p:spPr>
          <a:xfrm>
            <a:off x="3408302" y="285790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3"/>
          </p:nvPr>
        </p:nvSpPr>
        <p:spPr>
          <a:xfrm>
            <a:off x="3408302" y="39856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title" idx="4"/>
          </p:nvPr>
        </p:nvSpPr>
        <p:spPr>
          <a:xfrm>
            <a:off x="6092102" y="2857907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5"/>
          </p:nvPr>
        </p:nvSpPr>
        <p:spPr>
          <a:xfrm>
            <a:off x="6092102" y="398566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720000" y="25592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1"/>
          </p:nvPr>
        </p:nvSpPr>
        <p:spPr>
          <a:xfrm>
            <a:off x="720000" y="3069625"/>
            <a:ext cx="2336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title" idx="2"/>
          </p:nvPr>
        </p:nvSpPr>
        <p:spPr>
          <a:xfrm>
            <a:off x="3403800" y="25592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ubTitle" idx="3"/>
          </p:nvPr>
        </p:nvSpPr>
        <p:spPr>
          <a:xfrm>
            <a:off x="3403800" y="3069625"/>
            <a:ext cx="2336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title" idx="4"/>
          </p:nvPr>
        </p:nvSpPr>
        <p:spPr>
          <a:xfrm>
            <a:off x="6087600" y="25592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5"/>
          </p:nvPr>
        </p:nvSpPr>
        <p:spPr>
          <a:xfrm>
            <a:off x="6087600" y="3069625"/>
            <a:ext cx="2336400" cy="12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1905175" y="1596750"/>
            <a:ext cx="262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1905175" y="2107075"/>
            <a:ext cx="2621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title" idx="2"/>
          </p:nvPr>
        </p:nvSpPr>
        <p:spPr>
          <a:xfrm>
            <a:off x="5797252" y="1596750"/>
            <a:ext cx="262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ubTitle" idx="3"/>
          </p:nvPr>
        </p:nvSpPr>
        <p:spPr>
          <a:xfrm>
            <a:off x="5797252" y="2107075"/>
            <a:ext cx="2621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4"/>
          </p:nvPr>
        </p:nvSpPr>
        <p:spPr>
          <a:xfrm>
            <a:off x="1905175" y="3182550"/>
            <a:ext cx="262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5"/>
          </p:nvPr>
        </p:nvSpPr>
        <p:spPr>
          <a:xfrm>
            <a:off x="1905175" y="3692875"/>
            <a:ext cx="2621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title" idx="6"/>
          </p:nvPr>
        </p:nvSpPr>
        <p:spPr>
          <a:xfrm>
            <a:off x="5797252" y="3182550"/>
            <a:ext cx="262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7"/>
          </p:nvPr>
        </p:nvSpPr>
        <p:spPr>
          <a:xfrm>
            <a:off x="5797252" y="3692875"/>
            <a:ext cx="26217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719988" y="16738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719988" y="21841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title" idx="2"/>
          </p:nvPr>
        </p:nvSpPr>
        <p:spPr>
          <a:xfrm>
            <a:off x="3419257" y="16738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subTitle" idx="3"/>
          </p:nvPr>
        </p:nvSpPr>
        <p:spPr>
          <a:xfrm>
            <a:off x="3419257" y="21841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title" idx="4"/>
          </p:nvPr>
        </p:nvSpPr>
        <p:spPr>
          <a:xfrm>
            <a:off x="719963" y="32114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ubTitle" idx="5"/>
          </p:nvPr>
        </p:nvSpPr>
        <p:spPr>
          <a:xfrm>
            <a:off x="719963" y="37217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9"/>
          <p:cNvSpPr txBox="1">
            <a:spLocks noGrp="1"/>
          </p:cNvSpPr>
          <p:nvPr>
            <p:ph type="title" idx="6"/>
          </p:nvPr>
        </p:nvSpPr>
        <p:spPr>
          <a:xfrm>
            <a:off x="3419232" y="32114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subTitle" idx="7"/>
          </p:nvPr>
        </p:nvSpPr>
        <p:spPr>
          <a:xfrm>
            <a:off x="3419232" y="37217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title" idx="8"/>
          </p:nvPr>
        </p:nvSpPr>
        <p:spPr>
          <a:xfrm>
            <a:off x="6118533" y="1673800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6" name="Google Shape;106;p19"/>
          <p:cNvSpPr txBox="1">
            <a:spLocks noGrp="1"/>
          </p:cNvSpPr>
          <p:nvPr>
            <p:ph type="subTitle" idx="9"/>
          </p:nvPr>
        </p:nvSpPr>
        <p:spPr>
          <a:xfrm>
            <a:off x="6118533" y="218412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title" idx="13"/>
          </p:nvPr>
        </p:nvSpPr>
        <p:spPr>
          <a:xfrm>
            <a:off x="6118508" y="3211425"/>
            <a:ext cx="23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4"/>
          </p:nvPr>
        </p:nvSpPr>
        <p:spPr>
          <a:xfrm>
            <a:off x="6118508" y="372175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 hasCustomPrompt="1"/>
          </p:nvPr>
        </p:nvSpPr>
        <p:spPr>
          <a:xfrm>
            <a:off x="715100" y="616200"/>
            <a:ext cx="60735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2" name="Google Shape;112;p20"/>
          <p:cNvSpPr txBox="1">
            <a:spLocks noGrp="1"/>
          </p:cNvSpPr>
          <p:nvPr>
            <p:ph type="subTitle" idx="1"/>
          </p:nvPr>
        </p:nvSpPr>
        <p:spPr>
          <a:xfrm>
            <a:off x="715100" y="1322223"/>
            <a:ext cx="60735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1996145"/>
            <a:ext cx="60735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4" name="Google Shape;114;p20"/>
          <p:cNvSpPr txBox="1">
            <a:spLocks noGrp="1"/>
          </p:cNvSpPr>
          <p:nvPr>
            <p:ph type="subTitle" idx="3"/>
          </p:nvPr>
        </p:nvSpPr>
        <p:spPr>
          <a:xfrm>
            <a:off x="715100" y="2702168"/>
            <a:ext cx="60735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 idx="4" hasCustomPrompt="1"/>
          </p:nvPr>
        </p:nvSpPr>
        <p:spPr>
          <a:xfrm>
            <a:off x="715100" y="3376077"/>
            <a:ext cx="6073500" cy="8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5"/>
          </p:nvPr>
        </p:nvSpPr>
        <p:spPr>
          <a:xfrm>
            <a:off x="715100" y="4082100"/>
            <a:ext cx="6073500" cy="4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413400" y="1866029"/>
            <a:ext cx="4015500" cy="109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6815700" y="718917"/>
            <a:ext cx="161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413400" y="3801701"/>
            <a:ext cx="40155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ctrTitle"/>
          </p:nvPr>
        </p:nvSpPr>
        <p:spPr>
          <a:xfrm>
            <a:off x="715100" y="535025"/>
            <a:ext cx="4284000" cy="9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1"/>
          </p:nvPr>
        </p:nvSpPr>
        <p:spPr>
          <a:xfrm>
            <a:off x="715100" y="1533566"/>
            <a:ext cx="4293900" cy="90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1"/>
          <p:cNvSpPr txBox="1"/>
          <p:nvPr/>
        </p:nvSpPr>
        <p:spPr>
          <a:xfrm>
            <a:off x="715100" y="3548350"/>
            <a:ext cx="37728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290763" y="2583000"/>
            <a:ext cx="2907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Syncopate"/>
                <a:ea typeface="Syncopate"/>
                <a:cs typeface="Syncopate"/>
                <a:sym typeface="Syncopat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4945638" y="2583000"/>
            <a:ext cx="2907600" cy="4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Syncopate"/>
                <a:ea typeface="Syncopate"/>
                <a:cs typeface="Syncopate"/>
                <a:sym typeface="Syncopat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1290750" y="3025825"/>
            <a:ext cx="2907600" cy="9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4945625" y="3025825"/>
            <a:ext cx="2907600" cy="9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269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720000" y="2048325"/>
            <a:ext cx="4269300" cy="233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92800" y="633325"/>
            <a:ext cx="4958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ubTitle" idx="1"/>
          </p:nvPr>
        </p:nvSpPr>
        <p:spPr>
          <a:xfrm>
            <a:off x="2092800" y="147512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7200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6" name="Google Shape;36;p10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title" idx="3"/>
          </p:nvPr>
        </p:nvSpPr>
        <p:spPr>
          <a:xfrm>
            <a:off x="34038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9" name="Google Shape;39;p10"/>
          <p:cNvSpPr txBox="1">
            <a:spLocks noGrp="1"/>
          </p:cNvSpPr>
          <p:nvPr>
            <p:ph type="subTitle" idx="5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title" idx="6"/>
          </p:nvPr>
        </p:nvSpPr>
        <p:spPr>
          <a:xfrm>
            <a:off x="608760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496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2" name="Google Shape;42;p10"/>
          <p:cNvSpPr txBox="1">
            <a:spLocks noGrp="1"/>
          </p:cNvSpPr>
          <p:nvPr>
            <p:ph type="subTitle" idx="8"/>
          </p:nvPr>
        </p:nvSpPr>
        <p:spPr>
          <a:xfrm>
            <a:off x="60876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 idx="9"/>
          </p:nvPr>
        </p:nvSpPr>
        <p:spPr>
          <a:xfrm>
            <a:off x="7200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5" name="Google Shape;45;p10"/>
          <p:cNvSpPr txBox="1">
            <a:spLocks noGrp="1"/>
          </p:cNvSpPr>
          <p:nvPr>
            <p:ph type="subTitle" idx="14"/>
          </p:nvPr>
        </p:nvSpPr>
        <p:spPr>
          <a:xfrm>
            <a:off x="7200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title" idx="15"/>
          </p:nvPr>
        </p:nvSpPr>
        <p:spPr>
          <a:xfrm>
            <a:off x="34038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0"/>
          <p:cNvSpPr txBox="1">
            <a:spLocks noGrp="1"/>
          </p:cNvSpPr>
          <p:nvPr>
            <p:ph type="subTitle" idx="17"/>
          </p:nvPr>
        </p:nvSpPr>
        <p:spPr>
          <a:xfrm>
            <a:off x="34038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title" idx="18"/>
          </p:nvPr>
        </p:nvSpPr>
        <p:spPr>
          <a:xfrm>
            <a:off x="6087600" y="35321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29390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0"/>
          <p:cNvSpPr txBox="1">
            <a:spLocks noGrp="1"/>
          </p:cNvSpPr>
          <p:nvPr>
            <p:ph type="subTitle" idx="20"/>
          </p:nvPr>
        </p:nvSpPr>
        <p:spPr>
          <a:xfrm>
            <a:off x="6087600" y="41187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title" idx="21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copate"/>
              <a:buNone/>
              <a:defRPr sz="30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copate"/>
              <a:buNone/>
              <a:defRPr sz="30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copate"/>
              <a:buNone/>
              <a:defRPr sz="30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copate"/>
              <a:buNone/>
              <a:defRPr sz="30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copate"/>
              <a:buNone/>
              <a:defRPr sz="30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copate"/>
              <a:buNone/>
              <a:defRPr sz="30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copate"/>
              <a:buNone/>
              <a:defRPr sz="30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copate"/>
              <a:buNone/>
              <a:defRPr sz="30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yncopate"/>
              <a:buNone/>
              <a:defRPr sz="3000">
                <a:solidFill>
                  <a:schemeClr val="lt1"/>
                </a:solidFill>
                <a:latin typeface="Syncopate"/>
                <a:ea typeface="Syncopate"/>
                <a:cs typeface="Syncopate"/>
                <a:sym typeface="Syncopat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abnews.com/node/2181111/world" TargetMode="External"/><Relationship Id="rId7" Type="http://schemas.openxmlformats.org/officeDocument/2006/relationships/hyperlink" Target="https://journalppw.com/index.php/jpsp/article/download/9348/6076/10803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koreascience.or.kr/article/JAKO201301671902626.pdf" TargetMode="External"/><Relationship Id="rId5" Type="http://schemas.openxmlformats.org/officeDocument/2006/relationships/hyperlink" Target="https://www.bbc.com/news/world-middle-east-62967381" TargetMode="External"/><Relationship Id="rId4" Type="http://schemas.openxmlformats.org/officeDocument/2006/relationships/hyperlink" Target="https://www.theguardian.com/global-development/2022/sep/16/iranian-woman-dies-after-being-beaten-by-morality-police-over-hijab-la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715100" y="663150"/>
            <a:ext cx="4636800" cy="21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>
                <a:solidFill>
                  <a:srgbClr val="D4D4D4"/>
                </a:solidFill>
                <a:highlight>
                  <a:srgbClr val="1E1E1E"/>
                </a:highlight>
              </a:rPr>
              <a:t>BIAS DETECTION IN TWEETS TOWARDS HIJAB IN FRANCE VS IRAN</a:t>
            </a:r>
            <a:endParaRPr sz="2200" b="1" dirty="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D4D4D4"/>
              </a:solidFill>
              <a:highlight>
                <a:srgbClr val="1E1E1E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Muhammad Hamzah</a:t>
            </a:r>
            <a:endParaRPr sz="1400" dirty="0"/>
          </a:p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l="6023" r="-1479"/>
          <a:stretch/>
        </p:blipFill>
        <p:spPr>
          <a:xfrm>
            <a:off x="5860250" y="-10475"/>
            <a:ext cx="4909901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23"/>
          <p:cNvCxnSpPr/>
          <p:nvPr/>
        </p:nvCxnSpPr>
        <p:spPr>
          <a:xfrm>
            <a:off x="5855250" y="1714500"/>
            <a:ext cx="3510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3"/>
          <p:cNvCxnSpPr/>
          <p:nvPr/>
        </p:nvCxnSpPr>
        <p:spPr>
          <a:xfrm>
            <a:off x="-150450" y="3428988"/>
            <a:ext cx="95253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3"/>
          <p:cNvCxnSpPr/>
          <p:nvPr/>
        </p:nvCxnSpPr>
        <p:spPr>
          <a:xfrm>
            <a:off x="5860250" y="-46987"/>
            <a:ext cx="0" cy="531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23"/>
          <p:cNvCxnSpPr/>
          <p:nvPr/>
        </p:nvCxnSpPr>
        <p:spPr>
          <a:xfrm>
            <a:off x="7502113" y="-84160"/>
            <a:ext cx="0" cy="531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Data Processing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subTitle" idx="1"/>
          </p:nvPr>
        </p:nvSpPr>
        <p:spPr>
          <a:xfrm>
            <a:off x="468925" y="2134800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Removal of neutral tweets</a:t>
            </a:r>
            <a:endParaRPr/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650" y="1147475"/>
            <a:ext cx="3318374" cy="188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991" y="3161675"/>
            <a:ext cx="3299035" cy="19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125" y="2608925"/>
            <a:ext cx="4991225" cy="7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8325" y="1209725"/>
            <a:ext cx="2471401" cy="6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6583" y="3792682"/>
            <a:ext cx="3783143" cy="67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Text pre-Processing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209" name="Google Shape;209;p33"/>
          <p:cNvSpPr txBox="1">
            <a:spLocks noGrp="1"/>
          </p:cNvSpPr>
          <p:nvPr>
            <p:ph type="subTitle" idx="1"/>
          </p:nvPr>
        </p:nvSpPr>
        <p:spPr>
          <a:xfrm>
            <a:off x="496875" y="193622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Lowercase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Punctuation removal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URL removal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Stopwords removal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Lemmatization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Tokenization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126" y="1247200"/>
            <a:ext cx="4435876" cy="341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Feature engineering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216" name="Google Shape;216;p34"/>
          <p:cNvSpPr txBox="1">
            <a:spLocks noGrp="1"/>
          </p:cNvSpPr>
          <p:nvPr>
            <p:ph type="subTitle" idx="1"/>
          </p:nvPr>
        </p:nvSpPr>
        <p:spPr>
          <a:xfrm>
            <a:off x="420675" y="129262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Count vectorizer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TF-IDF Computation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550" y="1246525"/>
            <a:ext cx="5355750" cy="124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357" y="2886925"/>
            <a:ext cx="2576442" cy="1653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8132" y="3114904"/>
            <a:ext cx="1327143" cy="1030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1875" y="2824375"/>
            <a:ext cx="2571410" cy="16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4507" y="3133450"/>
            <a:ext cx="1238369" cy="10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4"/>
          <p:cNvSpPr txBox="1">
            <a:spLocks noGrp="1"/>
          </p:cNvSpPr>
          <p:nvPr>
            <p:ph type="subTitle" idx="1"/>
          </p:nvPr>
        </p:nvSpPr>
        <p:spPr>
          <a:xfrm>
            <a:off x="182400" y="3345251"/>
            <a:ext cx="5035500" cy="13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Tweet length</a:t>
            </a:r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43750" y="2204801"/>
            <a:ext cx="5035500" cy="134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loaders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Feature Engineering</a:t>
            </a:r>
            <a:endParaRPr sz="2600">
              <a:solidFill>
                <a:schemeClr val="accent6"/>
              </a:solidFill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9925"/>
            <a:ext cx="8839204" cy="224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56758"/>
            <a:ext cx="8839204" cy="22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5"/>
          <p:cNvSpPr txBox="1">
            <a:spLocks noGrp="1"/>
          </p:cNvSpPr>
          <p:nvPr>
            <p:ph type="subTitle" idx="1"/>
          </p:nvPr>
        </p:nvSpPr>
        <p:spPr>
          <a:xfrm>
            <a:off x="2092800" y="260597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common words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Choice of models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237" name="Google Shape;237;p36"/>
          <p:cNvSpPr txBox="1">
            <a:spLocks noGrp="1"/>
          </p:cNvSpPr>
          <p:nvPr>
            <p:ph type="subTitle" idx="1"/>
          </p:nvPr>
        </p:nvSpPr>
        <p:spPr>
          <a:xfrm>
            <a:off x="496875" y="140282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Baseline: Multinomial Naive-Bayes model</a:t>
            </a:r>
            <a:endParaRPr/>
          </a:p>
        </p:txBody>
      </p:sp>
      <p:pic>
        <p:nvPicPr>
          <p:cNvPr id="238" name="Google Shape;238;p36"/>
          <p:cNvPicPr preferRelativeResize="0"/>
          <p:nvPr/>
        </p:nvPicPr>
        <p:blipFill rotWithShape="1">
          <a:blip r:embed="rId3">
            <a:alphaModFix/>
          </a:blip>
          <a:srcRect l="4843"/>
          <a:stretch/>
        </p:blipFill>
        <p:spPr>
          <a:xfrm>
            <a:off x="0" y="2136575"/>
            <a:ext cx="4533474" cy="18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6"/>
          <p:cNvPicPr preferRelativeResize="0"/>
          <p:nvPr/>
        </p:nvPicPr>
        <p:blipFill rotWithShape="1">
          <a:blip r:embed="rId4">
            <a:alphaModFix/>
          </a:blip>
          <a:srcRect r="1176"/>
          <a:stretch/>
        </p:blipFill>
        <p:spPr>
          <a:xfrm>
            <a:off x="4757675" y="2136575"/>
            <a:ext cx="4386326" cy="187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Choice of models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245" name="Google Shape;245;p37"/>
          <p:cNvSpPr txBox="1">
            <a:spLocks noGrp="1"/>
          </p:cNvSpPr>
          <p:nvPr>
            <p:ph type="subTitle" idx="1"/>
          </p:nvPr>
        </p:nvSpPr>
        <p:spPr>
          <a:xfrm>
            <a:off x="496875" y="140282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Support Vector Machine (SVM) Classifier</a:t>
            </a:r>
            <a:endParaRPr/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725" y="2258325"/>
            <a:ext cx="4434276" cy="165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258325"/>
            <a:ext cx="4621861" cy="165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Choice of models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253" name="Google Shape;253;p38"/>
          <p:cNvSpPr txBox="1">
            <a:spLocks noGrp="1"/>
          </p:cNvSpPr>
          <p:nvPr>
            <p:ph type="subTitle" idx="1"/>
          </p:nvPr>
        </p:nvSpPr>
        <p:spPr>
          <a:xfrm>
            <a:off x="496875" y="140282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Long Short Term Memory (LSTM) Classifier</a:t>
            </a:r>
            <a:endParaRPr/>
          </a:p>
        </p:txBody>
      </p:sp>
      <p:pic>
        <p:nvPicPr>
          <p:cNvPr id="254" name="Google Shape;2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5425" y="2136490"/>
            <a:ext cx="5193149" cy="8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8"/>
          <p:cNvPicPr preferRelativeResize="0"/>
          <p:nvPr/>
        </p:nvPicPr>
        <p:blipFill rotWithShape="1">
          <a:blip r:embed="rId4">
            <a:alphaModFix/>
          </a:blip>
          <a:srcRect b="3642"/>
          <a:stretch/>
        </p:blipFill>
        <p:spPr>
          <a:xfrm>
            <a:off x="4861450" y="3337825"/>
            <a:ext cx="3571325" cy="11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5">
            <a:alphaModFix/>
          </a:blip>
          <a:srcRect b="4843"/>
          <a:stretch/>
        </p:blipFill>
        <p:spPr>
          <a:xfrm>
            <a:off x="749275" y="3413700"/>
            <a:ext cx="3771050" cy="10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Conclusion: Models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262" name="Google Shape;262;p39"/>
          <p:cNvSpPr txBox="1">
            <a:spLocks noGrp="1"/>
          </p:cNvSpPr>
          <p:nvPr>
            <p:ph type="subTitle" idx="1"/>
          </p:nvPr>
        </p:nvSpPr>
        <p:spPr>
          <a:xfrm>
            <a:off x="1026100" y="1450750"/>
            <a:ext cx="66180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SVM classifier - better accuracy for both countries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3" name="Google Shape;2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3575" y="3667773"/>
            <a:ext cx="3363050" cy="12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9"/>
          <p:cNvPicPr preferRelativeResize="0"/>
          <p:nvPr/>
        </p:nvPicPr>
        <p:blipFill rotWithShape="1">
          <a:blip r:embed="rId4">
            <a:alphaModFix/>
          </a:blip>
          <a:srcRect r="1176"/>
          <a:stretch/>
        </p:blipFill>
        <p:spPr>
          <a:xfrm>
            <a:off x="265950" y="2051900"/>
            <a:ext cx="3212699" cy="137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9"/>
          <p:cNvPicPr preferRelativeResize="0"/>
          <p:nvPr/>
        </p:nvPicPr>
        <p:blipFill rotWithShape="1">
          <a:blip r:embed="rId5">
            <a:alphaModFix/>
          </a:blip>
          <a:srcRect b="4843"/>
          <a:stretch/>
        </p:blipFill>
        <p:spPr>
          <a:xfrm>
            <a:off x="4590850" y="2001775"/>
            <a:ext cx="3771050" cy="10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Conclusion: ABout data?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271" name="Google Shape;271;p40"/>
          <p:cNvSpPr txBox="1">
            <a:spLocks noGrp="1"/>
          </p:cNvSpPr>
          <p:nvPr>
            <p:ph type="subTitle" idx="1"/>
          </p:nvPr>
        </p:nvSpPr>
        <p:spPr>
          <a:xfrm>
            <a:off x="1900275" y="1450750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263" y="1117600"/>
            <a:ext cx="6481475" cy="17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875" y="2958350"/>
            <a:ext cx="6519875" cy="197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79" name="Google Shape;279;p4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https://www.arabnews.com/node/2181111/world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https://www.theguardian.com/global-development/2022/sep/16/iranian-woman-dies-after-being-beaten-by-morality-police-over-hijab-law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https://www.bbc.com/news/world-middle-east-62967381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http://koreascience.or.kr/article/JAKO201301671902626.pdf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Identification of Islamophobia Sentiment Analysis on Twitter ...https://journalppw.com › jpsp › article › download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Inspiration and choice of topic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2127750" y="1153000"/>
            <a:ext cx="50907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Analysis of people’s opinions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Detection of biased news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Compare the tweets from countries with the opposite views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175" y="2929975"/>
            <a:ext cx="2491926" cy="215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1008" y="2929975"/>
            <a:ext cx="2822340" cy="215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673" y="2279400"/>
            <a:ext cx="2359854" cy="20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5" y="2225125"/>
            <a:ext cx="1948573" cy="198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147" name="Google Shape;147;p25"/>
          <p:cNvSpPr txBox="1">
            <a:spLocks noGrp="1"/>
          </p:cNvSpPr>
          <p:nvPr>
            <p:ph type="body" idx="1"/>
          </p:nvPr>
        </p:nvSpPr>
        <p:spPr>
          <a:xfrm>
            <a:off x="415200" y="1838275"/>
            <a:ext cx="7704000" cy="19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Kurniawan et al.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LSTM and SVM classifiers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73.797% for LSTM and 60.22% for SVM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from islamophobic hashtag in Twitter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Tweepy for data scraping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0098" y="1183025"/>
            <a:ext cx="4294675" cy="363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392225" y="1870925"/>
            <a:ext cx="7704000" cy="2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Georgakopoulos et al.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CNNs for classification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than Bag-of-words approaches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Kaggle dataset for </a:t>
            </a:r>
            <a:r>
              <a:rPr lang="en" sz="1300">
                <a:solidFill>
                  <a:schemeClr val="accent6"/>
                </a:solidFill>
              </a:rPr>
              <a:t>Wikipedia talk page edits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600" y="1425750"/>
            <a:ext cx="4636175" cy="329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works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body" idx="1"/>
          </p:nvPr>
        </p:nvSpPr>
        <p:spPr>
          <a:xfrm>
            <a:off x="392225" y="1870925"/>
            <a:ext cx="7704000" cy="27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Kwon et al.</a:t>
            </a:r>
            <a:endParaRPr/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unsupervised polarity classification</a:t>
            </a:r>
            <a:endParaRPr>
              <a:solidFill>
                <a:schemeClr val="accent6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TF-IDF representation</a:t>
            </a:r>
            <a:endParaRPr>
              <a:solidFill>
                <a:schemeClr val="accent6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Tweets on competing topics </a:t>
            </a:r>
            <a:endParaRPr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(e.g. Mac vs Windows)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657" y="1398375"/>
            <a:ext cx="4136319" cy="317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Tools &amp; libraries used</a:t>
            </a:r>
            <a:endParaRPr sz="2600">
              <a:solidFill>
                <a:schemeClr val="accent6"/>
              </a:solidFill>
            </a:endParaRPr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837" y="1247200"/>
            <a:ext cx="6752323" cy="35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Data collection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subTitle" idx="1"/>
          </p:nvPr>
        </p:nvSpPr>
        <p:spPr>
          <a:xfrm>
            <a:off x="496875" y="140282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Snscrape tool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Filter based on keywords (e.g. #hijab)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Location filter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Time period filter  (2011/2021-2022)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Date, ID, content, username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50000 tweets limit</a:t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 rotWithShape="1">
          <a:blip r:embed="rId3">
            <a:alphaModFix/>
          </a:blip>
          <a:srcRect r="4251"/>
          <a:stretch/>
        </p:blipFill>
        <p:spPr>
          <a:xfrm>
            <a:off x="5154650" y="1704075"/>
            <a:ext cx="3668176" cy="194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8500" y="3234475"/>
            <a:ext cx="1455724" cy="14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Data collection</a:t>
            </a:r>
            <a:endParaRPr sz="2600">
              <a:solidFill>
                <a:schemeClr val="accent6"/>
              </a:solidFill>
            </a:endParaRPr>
          </a:p>
        </p:txBody>
      </p:sp>
      <p:pic>
        <p:nvPicPr>
          <p:cNvPr id="182" name="Google Shape;1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75" y="2056200"/>
            <a:ext cx="8839202" cy="411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75" y="2995829"/>
            <a:ext cx="8839202" cy="42091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>
            <a:spLocks noGrp="1"/>
          </p:cNvSpPr>
          <p:nvPr>
            <p:ph type="subTitle" idx="1"/>
          </p:nvPr>
        </p:nvSpPr>
        <p:spPr>
          <a:xfrm>
            <a:off x="0" y="135697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Snscrape tool Queries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>
            <a:spLocks noGrp="1"/>
          </p:cNvSpPr>
          <p:nvPr>
            <p:ph type="title"/>
          </p:nvPr>
        </p:nvSpPr>
        <p:spPr>
          <a:xfrm>
            <a:off x="400050" y="328525"/>
            <a:ext cx="8343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6"/>
                </a:solidFill>
              </a:rPr>
              <a:t>Data Processing</a:t>
            </a:r>
            <a:endParaRPr sz="2600">
              <a:solidFill>
                <a:schemeClr val="accent6"/>
              </a:solidFill>
            </a:endParaRPr>
          </a:p>
        </p:txBody>
      </p:sp>
      <p:sp>
        <p:nvSpPr>
          <p:cNvPr id="190" name="Google Shape;190;p31"/>
          <p:cNvSpPr txBox="1">
            <a:spLocks noGrp="1"/>
          </p:cNvSpPr>
          <p:nvPr>
            <p:ph type="subTitle" idx="1"/>
          </p:nvPr>
        </p:nvSpPr>
        <p:spPr>
          <a:xfrm>
            <a:off x="496875" y="1402825"/>
            <a:ext cx="4958400" cy="13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Pandas dataframes - export into CSV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Save time on scraping ~1 hour each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Labeling as negative/neutral/positive</a:t>
            </a:r>
            <a:endParaRPr/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1125" y="2537922"/>
            <a:ext cx="6122876" cy="1198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400" y="3796171"/>
            <a:ext cx="6122875" cy="12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nternational Conference on Business Management and Social Innovation by Slidesgo">
  <a:themeElements>
    <a:clrScheme name="Simple Light">
      <a:dk1>
        <a:srgbClr val="191919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Macintosh PowerPoint</Application>
  <PresentationFormat>On-screen Show (16:9)</PresentationFormat>
  <Paragraphs>74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Syncopate</vt:lpstr>
      <vt:lpstr>Bebas Neue</vt:lpstr>
      <vt:lpstr>Barlow</vt:lpstr>
      <vt:lpstr>Arial</vt:lpstr>
      <vt:lpstr>International Conference on Business Management and Social Innovation by Slidesgo</vt:lpstr>
      <vt:lpstr> BIAS DETECTION IN TWEETS TOWARDS HIJAB IN FRANCE VS IRAN   Muhammad Hamzah</vt:lpstr>
      <vt:lpstr>Inspiration and choice of topic</vt:lpstr>
      <vt:lpstr>Related works</vt:lpstr>
      <vt:lpstr>Related works</vt:lpstr>
      <vt:lpstr>Related works</vt:lpstr>
      <vt:lpstr>Tools &amp; libraries used</vt:lpstr>
      <vt:lpstr>Data collection</vt:lpstr>
      <vt:lpstr>Data collection</vt:lpstr>
      <vt:lpstr>Data Processing</vt:lpstr>
      <vt:lpstr>Data Processing</vt:lpstr>
      <vt:lpstr>Text pre-Processing</vt:lpstr>
      <vt:lpstr>Feature engineering</vt:lpstr>
      <vt:lpstr>Feature Engineering</vt:lpstr>
      <vt:lpstr>Choice of models</vt:lpstr>
      <vt:lpstr>Choice of models</vt:lpstr>
      <vt:lpstr>Choice of models</vt:lpstr>
      <vt:lpstr>Conclusion: Models</vt:lpstr>
      <vt:lpstr>Conclusion: ABout data?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BIAS DETECTION IN TWEETS TOWARDS HIJAB IN FRANCE VS IRAN   Muhammad Hamzah</dc:title>
  <cp:lastModifiedBy>Muhammad Hamzah</cp:lastModifiedBy>
  <cp:revision>1</cp:revision>
  <dcterms:modified xsi:type="dcterms:W3CDTF">2023-11-14T01:57:12Z</dcterms:modified>
</cp:coreProperties>
</file>